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9" r:id="rId4"/>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886"/>
    <a:srgbClr val="3F7ABC"/>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B7328-4697-4800-9F97-2DF6F831C715}" v="4" dt="2025-03-03T20:43:06.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16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D437E-E4DB-4876-95B1-4AEC3864F2A4}" type="datetimeFigureOut">
              <a:rPr lang="en-US" smtClean="0"/>
              <a:t>3/19/2025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6AACA-694E-4224-AB2B-FAB410A6751E}" type="slidenum">
              <a:rPr lang="en-US" smtClean="0"/>
              <a:t>‹#›</a:t>
            </a:fld>
            <a:endParaRPr lang="en-US"/>
          </a:p>
        </p:txBody>
      </p:sp>
    </p:spTree>
    <p:extLst>
      <p:ext uri="{BB962C8B-B14F-4D97-AF65-F5344CB8AC3E}">
        <p14:creationId xmlns:p14="http://schemas.microsoft.com/office/powerpoint/2010/main" val="169384129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6AACA-694E-4224-AB2B-FAB410A6751E}" type="slidenum">
              <a:rPr lang="en-US" smtClean="0"/>
              <a:t>2</a:t>
            </a:fld>
            <a:endParaRPr lang="en-US"/>
          </a:p>
        </p:txBody>
      </p:sp>
    </p:spTree>
    <p:extLst>
      <p:ext uri="{BB962C8B-B14F-4D97-AF65-F5344CB8AC3E}">
        <p14:creationId xmlns:p14="http://schemas.microsoft.com/office/powerpoint/2010/main" val="201578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FE19-6E82-B18F-7FC5-8E4E9BEDA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C4D63-C197-FC70-E20F-09BE4AA40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531A6-77D2-8695-F3B8-573347971F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C3AD6E-7CA5-CDB3-BF42-0EA770740538}"/>
              </a:ext>
            </a:extLst>
          </p:cNvPr>
          <p:cNvSpPr>
            <a:spLocks noGrp="1"/>
          </p:cNvSpPr>
          <p:nvPr>
            <p:ph type="sldNum" sz="quarter" idx="5"/>
          </p:nvPr>
        </p:nvSpPr>
        <p:spPr/>
        <p:txBody>
          <a:bodyPr/>
          <a:lstStyle/>
          <a:p>
            <a:fld id="{D956AACA-694E-4224-AB2B-FAB410A6751E}" type="slidenum">
              <a:rPr lang="en-US" smtClean="0"/>
              <a:t>3</a:t>
            </a:fld>
            <a:endParaRPr lang="en-US"/>
          </a:p>
        </p:txBody>
      </p:sp>
    </p:spTree>
    <p:extLst>
      <p:ext uri="{BB962C8B-B14F-4D97-AF65-F5344CB8AC3E}">
        <p14:creationId xmlns:p14="http://schemas.microsoft.com/office/powerpoint/2010/main" val="382485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2666F1-EA51-4978-98E5-459D270A70DC}"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13623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2666F1-EA51-4978-98E5-459D270A70DC}"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376328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2666F1-EA51-4978-98E5-459D270A70DC}"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158285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2666F1-EA51-4978-98E5-459D270A70DC}"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80328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2666F1-EA51-4978-98E5-459D270A70DC}"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179934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2666F1-EA51-4978-98E5-459D270A70DC}"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415920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2666F1-EA51-4978-98E5-459D270A70DC}"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25379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2666F1-EA51-4978-98E5-459D270A70DC}"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186191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666F1-EA51-4978-98E5-459D270A70DC}"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59945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2666F1-EA51-4978-98E5-459D270A70DC}"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26804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2666F1-EA51-4978-98E5-459D270A70DC}"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6BA37-D0FC-4164-9B66-E24BC2B5D074}" type="slidenum">
              <a:rPr lang="en-US" smtClean="0"/>
              <a:t>‹#›</a:t>
            </a:fld>
            <a:endParaRPr lang="en-US"/>
          </a:p>
        </p:txBody>
      </p:sp>
    </p:spTree>
    <p:extLst>
      <p:ext uri="{BB962C8B-B14F-4D97-AF65-F5344CB8AC3E}">
        <p14:creationId xmlns:p14="http://schemas.microsoft.com/office/powerpoint/2010/main" val="412343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2666F1-EA51-4978-98E5-459D270A70DC}" type="datetimeFigureOut">
              <a:rPr lang="en-US" smtClean="0"/>
              <a:t>3/19/2025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16BA37-D0FC-4164-9B66-E24BC2B5D074}" type="slidenum">
              <a:rPr lang="en-US" smtClean="0"/>
              <a:t>‹#›</a:t>
            </a:fld>
            <a:endParaRPr lang="en-US"/>
          </a:p>
        </p:txBody>
      </p:sp>
    </p:spTree>
    <p:extLst>
      <p:ext uri="{BB962C8B-B14F-4D97-AF65-F5344CB8AC3E}">
        <p14:creationId xmlns:p14="http://schemas.microsoft.com/office/powerpoint/2010/main" val="1200202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docs.google.com/document/d/e/2PACX-1vRoA2b9U0SD0StsVtOqMXAq4XB35aLxv5bvbBpISYImoCnbh7ikq_mITaZSAmQQmbqz8HB8W6QE_0YL/pub?al_applink_data=%7B%22qpl_join_id%22:%22906B7928-78BB-4872-ABDC-51AC5F65F8FE%22%7D" TargetMode="External"/><Relationship Id="rId4" Type="http://schemas.openxmlformats.org/officeDocument/2006/relationships/hyperlink" Target="https://www.npr.org/2014/07/28/335288388/when-did-companies-become-people-excavating-the-legal-evolutio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docs.google.com/document/d/e/2PACX-1vRoA2b9U0SD0StsVtOqMXAq4XB35aLxv5bvbBpISYImoCnbh7ikq_mITaZSAmQQmbqz8HB8W6QE_0YL/pub?al_applink_data=%7B%22qpl_join_id%22:%225FF1AAE3-67D2-4646-9B33-2E53656427EF%22%7D" TargetMode="External"/><Relationship Id="rId5" Type="http://schemas.openxmlformats.org/officeDocument/2006/relationships/hyperlink" Target="https://play.google.com/store/search?q=goods+unite+us+app&amp;c=apps&amp;utm_source=na_Med" TargetMode="External"/><Relationship Id="rId4" Type="http://schemas.openxmlformats.org/officeDocument/2006/relationships/hyperlink" Target="https://apps.apple.com/us/app/guu-debate-politics-shop/id1295147058"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background painted texture">
            <a:extLst>
              <a:ext uri="{FF2B5EF4-FFF2-40B4-BE49-F238E27FC236}">
                <a16:creationId xmlns:a16="http://schemas.microsoft.com/office/drawing/2014/main" id="{C0D394E6-BF16-23DB-3A2D-DCDC98F01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 y="1"/>
            <a:ext cx="9144000" cy="6858000"/>
          </a:xfrm>
          <a:prstGeom prst="rect">
            <a:avLst/>
          </a:prstGeom>
        </p:spPr>
      </p:pic>
      <p:sp>
        <p:nvSpPr>
          <p:cNvPr id="6" name="TextBox 5">
            <a:extLst>
              <a:ext uri="{FF2B5EF4-FFF2-40B4-BE49-F238E27FC236}">
                <a16:creationId xmlns:a16="http://schemas.microsoft.com/office/drawing/2014/main" id="{DA5B2022-A480-BC9C-860D-4ADC41D78319}"/>
              </a:ext>
            </a:extLst>
          </p:cNvPr>
          <p:cNvSpPr txBox="1"/>
          <p:nvPr/>
        </p:nvSpPr>
        <p:spPr>
          <a:xfrm>
            <a:off x="-21166" y="538100"/>
            <a:ext cx="9144000" cy="923330"/>
          </a:xfrm>
          <a:prstGeom prst="rect">
            <a:avLst/>
          </a:prstGeom>
          <a:noFill/>
        </p:spPr>
        <p:txBody>
          <a:bodyPr wrap="square" rtlCol="0">
            <a:spAutoFit/>
          </a:bodyPr>
          <a:lstStyle/>
          <a:p>
            <a:pPr algn="ctr"/>
            <a:r>
              <a:rPr lang="en-US" sz="5400" b="1" dirty="0">
                <a:ln w="12700">
                  <a:solidFill>
                    <a:schemeClr val="tx1"/>
                  </a:solidFill>
                </a:ln>
                <a:solidFill>
                  <a:schemeClr val="bg1"/>
                </a:solidFill>
              </a:rPr>
              <a:t>One Thing We Can Each Do</a:t>
            </a:r>
          </a:p>
        </p:txBody>
      </p:sp>
      <p:sp>
        <p:nvSpPr>
          <p:cNvPr id="7" name="TextBox 6">
            <a:extLst>
              <a:ext uri="{FF2B5EF4-FFF2-40B4-BE49-F238E27FC236}">
                <a16:creationId xmlns:a16="http://schemas.microsoft.com/office/drawing/2014/main" id="{65EAD53A-75F5-6D43-46F4-096DBBCEBA79}"/>
              </a:ext>
            </a:extLst>
          </p:cNvPr>
          <p:cNvSpPr txBox="1"/>
          <p:nvPr/>
        </p:nvSpPr>
        <p:spPr>
          <a:xfrm>
            <a:off x="-21166" y="158634"/>
            <a:ext cx="6477000" cy="461665"/>
          </a:xfrm>
          <a:prstGeom prst="rect">
            <a:avLst/>
          </a:prstGeom>
          <a:noFill/>
        </p:spPr>
        <p:txBody>
          <a:bodyPr wrap="square" rtlCol="0">
            <a:spAutoFit/>
          </a:bodyPr>
          <a:lstStyle/>
          <a:p>
            <a:r>
              <a:rPr lang="en-US" sz="2400" dirty="0">
                <a:solidFill>
                  <a:schemeClr val="bg1"/>
                </a:solidFill>
                <a:latin typeface="Brush Script MT" panose="03060802040406070304" pitchFamily="66" charset="0"/>
              </a:rPr>
              <a:t>Feeling helpless is exhausting. Here is an idea for at least</a:t>
            </a:r>
          </a:p>
        </p:txBody>
      </p:sp>
      <p:sp>
        <p:nvSpPr>
          <p:cNvPr id="8" name="Rectangle 7">
            <a:extLst>
              <a:ext uri="{FF2B5EF4-FFF2-40B4-BE49-F238E27FC236}">
                <a16:creationId xmlns:a16="http://schemas.microsoft.com/office/drawing/2014/main" id="{EF38BD1F-E048-7B38-B409-44A2CED910EA}"/>
              </a:ext>
            </a:extLst>
          </p:cNvPr>
          <p:cNvSpPr/>
          <p:nvPr/>
        </p:nvSpPr>
        <p:spPr>
          <a:xfrm>
            <a:off x="491067" y="1366876"/>
            <a:ext cx="7907865" cy="51970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F4C4FD-0ACF-F82E-442B-1EE1B9D96629}"/>
              </a:ext>
            </a:extLst>
          </p:cNvPr>
          <p:cNvPicPr>
            <a:picLocks noChangeAspect="1"/>
          </p:cNvPicPr>
          <p:nvPr/>
        </p:nvPicPr>
        <p:blipFill>
          <a:blip r:embed="rId3"/>
          <a:stretch>
            <a:fillRect/>
          </a:stretch>
        </p:blipFill>
        <p:spPr>
          <a:xfrm>
            <a:off x="1127898" y="1478363"/>
            <a:ext cx="6591871" cy="472481"/>
          </a:xfrm>
          <a:prstGeom prst="rect">
            <a:avLst/>
          </a:prstGeom>
        </p:spPr>
      </p:pic>
      <p:sp>
        <p:nvSpPr>
          <p:cNvPr id="9" name="TextBox 8">
            <a:extLst>
              <a:ext uri="{FF2B5EF4-FFF2-40B4-BE49-F238E27FC236}">
                <a16:creationId xmlns:a16="http://schemas.microsoft.com/office/drawing/2014/main" id="{C7590BCD-0655-832B-C6A5-030C56B97180}"/>
              </a:ext>
            </a:extLst>
          </p:cNvPr>
          <p:cNvSpPr txBox="1"/>
          <p:nvPr/>
        </p:nvSpPr>
        <p:spPr>
          <a:xfrm>
            <a:off x="668867" y="1518441"/>
            <a:ext cx="7509934" cy="369332"/>
          </a:xfrm>
          <a:prstGeom prst="rect">
            <a:avLst/>
          </a:prstGeom>
          <a:noFill/>
        </p:spPr>
        <p:txBody>
          <a:bodyPr wrap="square" rtlCol="0">
            <a:spAutoFit/>
          </a:bodyPr>
          <a:lstStyle/>
          <a:p>
            <a:pPr algn="ctr"/>
            <a:r>
              <a:rPr lang="en-US" b="1" dirty="0">
                <a:solidFill>
                  <a:schemeClr val="bg1"/>
                </a:solidFill>
              </a:rPr>
              <a:t>Make Last Friday’s Economic Blackout a Daily Practice</a:t>
            </a:r>
          </a:p>
        </p:txBody>
      </p:sp>
      <p:sp>
        <p:nvSpPr>
          <p:cNvPr id="10" name="TextBox 9">
            <a:extLst>
              <a:ext uri="{FF2B5EF4-FFF2-40B4-BE49-F238E27FC236}">
                <a16:creationId xmlns:a16="http://schemas.microsoft.com/office/drawing/2014/main" id="{01C4CBBA-75FB-B6BD-F73A-4D2E88D018AE}"/>
              </a:ext>
            </a:extLst>
          </p:cNvPr>
          <p:cNvSpPr txBox="1"/>
          <p:nvPr/>
        </p:nvSpPr>
        <p:spPr>
          <a:xfrm>
            <a:off x="668867" y="1944784"/>
            <a:ext cx="7509934" cy="435503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t>Why:</a:t>
            </a:r>
            <a:r>
              <a:rPr lang="en-US" dirty="0"/>
              <a:t> With the Citizens United Ruling of 2010, the Supreme Court ruled that corporations are people, and, as such, they have the right to spend money as they wish in candidate elections. Source: </a:t>
            </a:r>
            <a:r>
              <a:rPr lang="en-US" dirty="0">
                <a:hlinkClick r:id="rId4"/>
              </a:rPr>
              <a:t>NPR</a:t>
            </a:r>
            <a:endParaRPr lang="en-US" dirty="0"/>
          </a:p>
          <a:p>
            <a:pPr marL="285750" indent="-285750">
              <a:spcAft>
                <a:spcPts val="600"/>
              </a:spcAft>
              <a:buFont typeface="Arial" panose="020B0604020202020204" pitchFamily="34" charset="0"/>
              <a:buChar char="•"/>
            </a:pPr>
            <a:r>
              <a:rPr lang="en-US" b="1" dirty="0"/>
              <a:t>What:</a:t>
            </a:r>
            <a:r>
              <a:rPr lang="en-US" dirty="0"/>
              <a:t> Obviously, you’re not being asked to stop consuming altogether. You ARE being asked to consume as wisely as possible by spending your money as much as possible with corporations and small businesses that support democracy.</a:t>
            </a:r>
          </a:p>
          <a:p>
            <a:pPr marL="285750" indent="-285750">
              <a:spcAft>
                <a:spcPts val="600"/>
              </a:spcAft>
              <a:buFont typeface="Arial" panose="020B0604020202020204" pitchFamily="34" charset="0"/>
              <a:buChar char="•"/>
            </a:pPr>
            <a:r>
              <a:rPr lang="en-US" b="1" dirty="0"/>
              <a:t>How:</a:t>
            </a:r>
            <a:r>
              <a:rPr lang="en-US" dirty="0"/>
              <a:t> </a:t>
            </a:r>
          </a:p>
          <a:p>
            <a:pPr marL="742950" lvl="1" indent="-285750">
              <a:spcAft>
                <a:spcPts val="600"/>
              </a:spcAft>
              <a:buFont typeface="Arial" panose="020B0604020202020204" pitchFamily="34" charset="0"/>
              <a:buChar char="•"/>
            </a:pPr>
            <a:r>
              <a:rPr lang="en-US" dirty="0"/>
              <a:t>Use an app such as </a:t>
            </a:r>
            <a:r>
              <a:rPr lang="en-US" b="1" u="sng" dirty="0">
                <a:hlinkClick r:id="rId5"/>
              </a:rPr>
              <a:t>Good Unites Us</a:t>
            </a:r>
            <a:r>
              <a:rPr lang="en-US" dirty="0">
                <a:hlinkClick r:id="rId5"/>
              </a:rPr>
              <a:t> </a:t>
            </a:r>
            <a:r>
              <a:rPr lang="en-US" dirty="0"/>
              <a:t>to find out where your money is currently going and to decide if it can be put to a more democratically supportive use with other entities.</a:t>
            </a:r>
          </a:p>
          <a:p>
            <a:pPr marL="742950" lvl="1" indent="-285750">
              <a:spcAft>
                <a:spcPts val="600"/>
              </a:spcAft>
              <a:buFont typeface="Arial" panose="020B0604020202020204" pitchFamily="34" charset="0"/>
              <a:buChar char="•"/>
            </a:pPr>
            <a:r>
              <a:rPr lang="en-US" dirty="0"/>
              <a:t>Use a shopping list such as </a:t>
            </a:r>
            <a:r>
              <a:rPr lang="en-US" b="1" u="sng" dirty="0">
                <a:hlinkClick r:id="rId5"/>
              </a:rPr>
              <a:t>Shop Blue </a:t>
            </a:r>
            <a:r>
              <a:rPr lang="en-US" dirty="0"/>
              <a:t>to guide your choices at a more granular level.</a:t>
            </a:r>
          </a:p>
          <a:p>
            <a:pPr marL="742950" lvl="1" indent="-285750">
              <a:spcAft>
                <a:spcPts val="600"/>
              </a:spcAft>
              <a:buFont typeface="Arial" panose="020B0604020202020204" pitchFamily="34" charset="0"/>
              <a:buChar char="•"/>
            </a:pPr>
            <a:r>
              <a:rPr lang="en-US" dirty="0"/>
              <a:t>Encourage others to do the same!</a:t>
            </a:r>
          </a:p>
        </p:txBody>
      </p:sp>
    </p:spTree>
    <p:extLst>
      <p:ext uri="{BB962C8B-B14F-4D97-AF65-F5344CB8AC3E}">
        <p14:creationId xmlns:p14="http://schemas.microsoft.com/office/powerpoint/2010/main" val="388310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bstract background painted texture">
            <a:extLst>
              <a:ext uri="{FF2B5EF4-FFF2-40B4-BE49-F238E27FC236}">
                <a16:creationId xmlns:a16="http://schemas.microsoft.com/office/drawing/2014/main" id="{96921C24-0229-5234-F655-F633EABEE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 y="1"/>
            <a:ext cx="9144000" cy="6858000"/>
          </a:xfrm>
          <a:prstGeom prst="rect">
            <a:avLst/>
          </a:prstGeom>
        </p:spPr>
      </p:pic>
      <p:sp>
        <p:nvSpPr>
          <p:cNvPr id="24" name="Rectangle 23">
            <a:extLst>
              <a:ext uri="{FF2B5EF4-FFF2-40B4-BE49-F238E27FC236}">
                <a16:creationId xmlns:a16="http://schemas.microsoft.com/office/drawing/2014/main" id="{B5AB2E23-6D17-0D99-4561-7DEA0AC7F7C3}"/>
              </a:ext>
            </a:extLst>
          </p:cNvPr>
          <p:cNvSpPr/>
          <p:nvPr/>
        </p:nvSpPr>
        <p:spPr>
          <a:xfrm>
            <a:off x="491067" y="1366876"/>
            <a:ext cx="8161866" cy="51970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E77FB2-E62B-B247-02E1-2B54FE222DD2}"/>
              </a:ext>
            </a:extLst>
          </p:cNvPr>
          <p:cNvSpPr/>
          <p:nvPr/>
        </p:nvSpPr>
        <p:spPr>
          <a:xfrm>
            <a:off x="872181" y="1529335"/>
            <a:ext cx="3383649" cy="930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557D7-58EC-032E-CDA7-82C235B80624}"/>
              </a:ext>
            </a:extLst>
          </p:cNvPr>
          <p:cNvSpPr>
            <a:spLocks noGrp="1"/>
          </p:cNvSpPr>
          <p:nvPr>
            <p:ph type="title"/>
          </p:nvPr>
        </p:nvSpPr>
        <p:spPr>
          <a:xfrm>
            <a:off x="628650" y="116181"/>
            <a:ext cx="7886700" cy="1325563"/>
          </a:xfrm>
        </p:spPr>
        <p:txBody>
          <a:bodyPr/>
          <a:lstStyle/>
          <a:p>
            <a:pPr algn="ctr"/>
            <a:r>
              <a:rPr lang="en-US" b="1" dirty="0">
                <a:ln w="12700">
                  <a:solidFill>
                    <a:schemeClr val="tx1"/>
                  </a:solidFill>
                </a:ln>
                <a:solidFill>
                  <a:schemeClr val="bg1"/>
                </a:solidFill>
              </a:rPr>
              <a:t>Tools for Supporting Democracy Through Spending Wisely</a:t>
            </a:r>
          </a:p>
        </p:txBody>
      </p:sp>
      <p:sp>
        <p:nvSpPr>
          <p:cNvPr id="4" name="Content Placeholder 3">
            <a:extLst>
              <a:ext uri="{FF2B5EF4-FFF2-40B4-BE49-F238E27FC236}">
                <a16:creationId xmlns:a16="http://schemas.microsoft.com/office/drawing/2014/main" id="{F66F2334-B3FB-12CA-7A68-9453F4FDE8B9}"/>
              </a:ext>
            </a:extLst>
          </p:cNvPr>
          <p:cNvSpPr>
            <a:spLocks noGrp="1"/>
          </p:cNvSpPr>
          <p:nvPr>
            <p:ph sz="half" idx="2"/>
          </p:nvPr>
        </p:nvSpPr>
        <p:spPr>
          <a:noFill/>
        </p:spPr>
        <p:txBody>
          <a:bodyPr>
            <a:normAutofit fontScale="85000" lnSpcReduction="10000"/>
          </a:bodyPr>
          <a:lstStyle/>
          <a:p>
            <a:r>
              <a:rPr lang="en-US" dirty="0"/>
              <a:t>GUU is available in the </a:t>
            </a:r>
            <a:r>
              <a:rPr lang="en-US" b="1" dirty="0">
                <a:hlinkClick r:id="rId4"/>
              </a:rPr>
              <a:t>Apple App Store</a:t>
            </a:r>
            <a:r>
              <a:rPr lang="en-US" dirty="0">
                <a:hlinkClick r:id="rId4"/>
              </a:rPr>
              <a:t> </a:t>
            </a:r>
            <a:r>
              <a:rPr lang="en-US" dirty="0"/>
              <a:t>and in </a:t>
            </a:r>
            <a:r>
              <a:rPr lang="en-US" b="1" dirty="0">
                <a:hlinkClick r:id="rId5"/>
              </a:rPr>
              <a:t>Google Play</a:t>
            </a:r>
            <a:r>
              <a:rPr lang="en-US" dirty="0"/>
              <a:t>.</a:t>
            </a:r>
          </a:p>
          <a:p>
            <a:r>
              <a:rPr lang="en-US" dirty="0"/>
              <a:t>Users complete a profile, which shows them what their money supports.</a:t>
            </a:r>
          </a:p>
          <a:p>
            <a:r>
              <a:rPr lang="en-US" dirty="0"/>
              <a:t>Users can search for businesses and brands to see which businesses they’d like to patronize.  </a:t>
            </a:r>
          </a:p>
        </p:txBody>
      </p:sp>
      <p:sp>
        <p:nvSpPr>
          <p:cNvPr id="6" name="Content Placeholder 5">
            <a:extLst>
              <a:ext uri="{FF2B5EF4-FFF2-40B4-BE49-F238E27FC236}">
                <a16:creationId xmlns:a16="http://schemas.microsoft.com/office/drawing/2014/main" id="{8CFA27DF-9ABA-1856-F9B2-190542F4876E}"/>
              </a:ext>
            </a:extLst>
          </p:cNvPr>
          <p:cNvSpPr>
            <a:spLocks noGrp="1"/>
          </p:cNvSpPr>
          <p:nvPr>
            <p:ph sz="quarter" idx="4"/>
          </p:nvPr>
        </p:nvSpPr>
        <p:spPr/>
        <p:txBody>
          <a:bodyPr>
            <a:normAutofit fontScale="85000" lnSpcReduction="10000"/>
          </a:bodyPr>
          <a:lstStyle/>
          <a:p>
            <a:r>
              <a:rPr lang="en-US" dirty="0"/>
              <a:t>Shop Blue is a google docs form available in the Good Unites Us app, or it can be reached </a:t>
            </a:r>
            <a:r>
              <a:rPr lang="en-US" b="1" dirty="0">
                <a:solidFill>
                  <a:srgbClr val="467886"/>
                </a:solidFill>
                <a:hlinkClick r:id="rId6">
                  <a:extLst>
                    <a:ext uri="{A12FA001-AC4F-418D-AE19-62706E023703}">
                      <ahyp:hlinkClr xmlns:ahyp="http://schemas.microsoft.com/office/drawing/2018/hyperlinkcolor" val="tx"/>
                    </a:ext>
                  </a:extLst>
                </a:hlinkClick>
              </a:rPr>
              <a:t>here</a:t>
            </a:r>
            <a:r>
              <a:rPr lang="en-US" dirty="0"/>
              <a:t>.</a:t>
            </a:r>
          </a:p>
          <a:p>
            <a:r>
              <a:rPr lang="en-US" dirty="0"/>
              <a:t>Users can download the list and, while shopping, choose brands that align with their beliefs.</a:t>
            </a:r>
          </a:p>
        </p:txBody>
      </p:sp>
      <p:sp>
        <p:nvSpPr>
          <p:cNvPr id="23" name="Rectangle 22">
            <a:extLst>
              <a:ext uri="{FF2B5EF4-FFF2-40B4-BE49-F238E27FC236}">
                <a16:creationId xmlns:a16="http://schemas.microsoft.com/office/drawing/2014/main" id="{EF4ABC0A-8A7B-5E27-4BFC-6B03A2833AD6}"/>
              </a:ext>
            </a:extLst>
          </p:cNvPr>
          <p:cNvSpPr/>
          <p:nvPr/>
        </p:nvSpPr>
        <p:spPr>
          <a:xfrm>
            <a:off x="4888172" y="1540436"/>
            <a:ext cx="3383649" cy="930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DB1D466-90E8-A936-3E49-07D853256925}"/>
              </a:ext>
            </a:extLst>
          </p:cNvPr>
          <p:cNvPicPr>
            <a:picLocks noChangeAspect="1"/>
          </p:cNvPicPr>
          <p:nvPr/>
        </p:nvPicPr>
        <p:blipFill>
          <a:blip r:embed="rId7"/>
          <a:stretch>
            <a:fillRect/>
          </a:stretch>
        </p:blipFill>
        <p:spPr>
          <a:xfrm>
            <a:off x="872180" y="1552209"/>
            <a:ext cx="7399640" cy="807790"/>
          </a:xfrm>
          <a:prstGeom prst="rect">
            <a:avLst/>
          </a:prstGeom>
        </p:spPr>
      </p:pic>
      <p:pic>
        <p:nvPicPr>
          <p:cNvPr id="11" name="Picture 10">
            <a:extLst>
              <a:ext uri="{FF2B5EF4-FFF2-40B4-BE49-F238E27FC236}">
                <a16:creationId xmlns:a16="http://schemas.microsoft.com/office/drawing/2014/main" id="{4C690098-5895-2769-BFB6-66187AF4FEE8}"/>
              </a:ext>
            </a:extLst>
          </p:cNvPr>
          <p:cNvPicPr>
            <a:picLocks noChangeAspect="1"/>
          </p:cNvPicPr>
          <p:nvPr/>
        </p:nvPicPr>
        <p:blipFill>
          <a:blip r:embed="rId8"/>
          <a:srcRect l="85098" t="16333"/>
          <a:stretch/>
        </p:blipFill>
        <p:spPr>
          <a:xfrm>
            <a:off x="4888172" y="1469470"/>
            <a:ext cx="619385" cy="933012"/>
          </a:xfrm>
          <a:prstGeom prst="rect">
            <a:avLst/>
          </a:prstGeom>
        </p:spPr>
      </p:pic>
      <p:grpSp>
        <p:nvGrpSpPr>
          <p:cNvPr id="15" name="Group 14">
            <a:extLst>
              <a:ext uri="{FF2B5EF4-FFF2-40B4-BE49-F238E27FC236}">
                <a16:creationId xmlns:a16="http://schemas.microsoft.com/office/drawing/2014/main" id="{61E3AE5D-3A19-545E-674C-332210BFD4BB}"/>
              </a:ext>
            </a:extLst>
          </p:cNvPr>
          <p:cNvGrpSpPr/>
          <p:nvPr/>
        </p:nvGrpSpPr>
        <p:grpSpPr>
          <a:xfrm>
            <a:off x="915270" y="1570576"/>
            <a:ext cx="857980" cy="752550"/>
            <a:chOff x="821267" y="2312573"/>
            <a:chExt cx="2175931" cy="2233084"/>
          </a:xfrm>
        </p:grpSpPr>
        <p:sp>
          <p:nvSpPr>
            <p:cNvPr id="16" name="Rectangle: Rounded Corners 15">
              <a:extLst>
                <a:ext uri="{FF2B5EF4-FFF2-40B4-BE49-F238E27FC236}">
                  <a16:creationId xmlns:a16="http://schemas.microsoft.com/office/drawing/2014/main" id="{3525A324-DB69-02EC-C8A3-8104C1E18DB5}"/>
                </a:ext>
              </a:extLst>
            </p:cNvPr>
            <p:cNvSpPr/>
            <p:nvPr/>
          </p:nvSpPr>
          <p:spPr>
            <a:xfrm>
              <a:off x="821267" y="2312573"/>
              <a:ext cx="2175931" cy="2233084"/>
            </a:xfrm>
            <a:prstGeom prst="roundRect">
              <a:avLst/>
            </a:prstGeom>
            <a:solidFill>
              <a:srgbClr val="3F7A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5EF626E-8417-10F4-AE46-BB54B718DB03}"/>
                </a:ext>
              </a:extLst>
            </p:cNvPr>
            <p:cNvPicPr>
              <a:picLocks noChangeAspect="1"/>
            </p:cNvPicPr>
            <p:nvPr/>
          </p:nvPicPr>
          <p:blipFill>
            <a:blip r:embed="rId9"/>
            <a:stretch>
              <a:fillRect/>
            </a:stretch>
          </p:blipFill>
          <p:spPr>
            <a:xfrm>
              <a:off x="1203124" y="2774216"/>
              <a:ext cx="1531754" cy="1463168"/>
            </a:xfrm>
            <a:prstGeom prst="rect">
              <a:avLst/>
            </a:prstGeom>
          </p:spPr>
        </p:pic>
      </p:grpSp>
      <p:sp>
        <p:nvSpPr>
          <p:cNvPr id="21" name="Text Placeholder 20">
            <a:extLst>
              <a:ext uri="{FF2B5EF4-FFF2-40B4-BE49-F238E27FC236}">
                <a16:creationId xmlns:a16="http://schemas.microsoft.com/office/drawing/2014/main" id="{5151ACD1-3D82-D8D5-542F-C12CF6BA67CC}"/>
              </a:ext>
            </a:extLst>
          </p:cNvPr>
          <p:cNvSpPr>
            <a:spLocks noGrp="1"/>
          </p:cNvSpPr>
          <p:nvPr>
            <p:ph type="body" sz="quarter" idx="3"/>
          </p:nvPr>
        </p:nvSpPr>
        <p:spPr>
          <a:xfrm>
            <a:off x="5494143" y="1606296"/>
            <a:ext cx="1944517" cy="823912"/>
          </a:xfrm>
        </p:spPr>
        <p:txBody>
          <a:bodyPr anchor="ctr">
            <a:normAutofit lnSpcReduction="10000"/>
          </a:bodyPr>
          <a:lstStyle/>
          <a:p>
            <a:r>
              <a:rPr lang="en-US" dirty="0">
                <a:solidFill>
                  <a:schemeClr val="bg1"/>
                </a:solidFill>
              </a:rPr>
              <a:t>Shop Blue</a:t>
            </a:r>
          </a:p>
          <a:p>
            <a:r>
              <a:rPr lang="en-US" dirty="0">
                <a:solidFill>
                  <a:schemeClr val="bg1"/>
                </a:solidFill>
              </a:rPr>
              <a:t>List</a:t>
            </a:r>
          </a:p>
        </p:txBody>
      </p:sp>
      <p:sp>
        <p:nvSpPr>
          <p:cNvPr id="3" name="Text Placeholder 2">
            <a:extLst>
              <a:ext uri="{FF2B5EF4-FFF2-40B4-BE49-F238E27FC236}">
                <a16:creationId xmlns:a16="http://schemas.microsoft.com/office/drawing/2014/main" id="{D71F1EFD-3D84-4BCD-2218-6F950B546DDD}"/>
              </a:ext>
            </a:extLst>
          </p:cNvPr>
          <p:cNvSpPr>
            <a:spLocks noGrp="1"/>
          </p:cNvSpPr>
          <p:nvPr>
            <p:ph type="body" idx="1"/>
          </p:nvPr>
        </p:nvSpPr>
        <p:spPr>
          <a:xfrm>
            <a:off x="1806209" y="1578570"/>
            <a:ext cx="2384560" cy="823912"/>
          </a:xfrm>
          <a:noFill/>
        </p:spPr>
        <p:txBody>
          <a:bodyPr anchor="ctr">
            <a:noAutofit/>
          </a:bodyPr>
          <a:lstStyle/>
          <a:p>
            <a:r>
              <a:rPr lang="en-US" dirty="0">
                <a:solidFill>
                  <a:schemeClr val="bg1"/>
                </a:solidFill>
              </a:rPr>
              <a:t>Good Unites Us App</a:t>
            </a:r>
          </a:p>
        </p:txBody>
      </p:sp>
    </p:spTree>
    <p:extLst>
      <p:ext uri="{BB962C8B-B14F-4D97-AF65-F5344CB8AC3E}">
        <p14:creationId xmlns:p14="http://schemas.microsoft.com/office/powerpoint/2010/main" val="244708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3B900-86CB-CEFC-6F76-8AA9C2E612E4}"/>
            </a:ext>
          </a:extLst>
        </p:cNvPr>
        <p:cNvGrpSpPr/>
        <p:nvPr/>
      </p:nvGrpSpPr>
      <p:grpSpPr>
        <a:xfrm>
          <a:off x="0" y="0"/>
          <a:ext cx="0" cy="0"/>
          <a:chOff x="0" y="0"/>
          <a:chExt cx="0" cy="0"/>
        </a:xfrm>
      </p:grpSpPr>
      <p:pic>
        <p:nvPicPr>
          <p:cNvPr id="7" name="Picture 6" descr="Abstract background painted texture">
            <a:extLst>
              <a:ext uri="{FF2B5EF4-FFF2-40B4-BE49-F238E27FC236}">
                <a16:creationId xmlns:a16="http://schemas.microsoft.com/office/drawing/2014/main" id="{133EAB2D-4697-9D1C-8ED7-7BACC4B5B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 y="1"/>
            <a:ext cx="9144000" cy="6858000"/>
          </a:xfrm>
          <a:prstGeom prst="rect">
            <a:avLst/>
          </a:prstGeom>
        </p:spPr>
      </p:pic>
      <p:sp>
        <p:nvSpPr>
          <p:cNvPr id="24" name="Rectangle 23">
            <a:extLst>
              <a:ext uri="{FF2B5EF4-FFF2-40B4-BE49-F238E27FC236}">
                <a16:creationId xmlns:a16="http://schemas.microsoft.com/office/drawing/2014/main" id="{EE416379-D6A3-C685-C198-DEE9E092A34D}"/>
              </a:ext>
            </a:extLst>
          </p:cNvPr>
          <p:cNvSpPr/>
          <p:nvPr/>
        </p:nvSpPr>
        <p:spPr>
          <a:xfrm>
            <a:off x="491067" y="1441744"/>
            <a:ext cx="8161866" cy="32474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9FD958-85E0-487D-CE26-2AEBC5B19072}"/>
              </a:ext>
            </a:extLst>
          </p:cNvPr>
          <p:cNvSpPr/>
          <p:nvPr/>
        </p:nvSpPr>
        <p:spPr>
          <a:xfrm>
            <a:off x="872181" y="1529335"/>
            <a:ext cx="3383649" cy="930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5EAC0-9C28-61DF-DCB2-6E5D50243A3D}"/>
              </a:ext>
            </a:extLst>
          </p:cNvPr>
          <p:cNvSpPr>
            <a:spLocks noGrp="1"/>
          </p:cNvSpPr>
          <p:nvPr>
            <p:ph type="title"/>
          </p:nvPr>
        </p:nvSpPr>
        <p:spPr>
          <a:xfrm>
            <a:off x="628650" y="116181"/>
            <a:ext cx="7886700" cy="1325563"/>
          </a:xfrm>
        </p:spPr>
        <p:txBody>
          <a:bodyPr/>
          <a:lstStyle/>
          <a:p>
            <a:pPr algn="ctr"/>
            <a:r>
              <a:rPr lang="en-US" b="1" dirty="0">
                <a:ln w="12700">
                  <a:solidFill>
                    <a:schemeClr val="tx1"/>
                  </a:solidFill>
                </a:ln>
                <a:solidFill>
                  <a:schemeClr val="bg1"/>
                </a:solidFill>
              </a:rPr>
              <a:t>Tools for Supporting Democracy Through Spending Wisely</a:t>
            </a:r>
          </a:p>
        </p:txBody>
      </p:sp>
      <p:pic>
        <p:nvPicPr>
          <p:cNvPr id="19" name="Content Placeholder 18">
            <a:extLst>
              <a:ext uri="{FF2B5EF4-FFF2-40B4-BE49-F238E27FC236}">
                <a16:creationId xmlns:a16="http://schemas.microsoft.com/office/drawing/2014/main" id="{FA4A70F5-683A-ED3C-3D28-F8736F4518D0}"/>
              </a:ext>
            </a:extLst>
          </p:cNvPr>
          <p:cNvPicPr>
            <a:picLocks noGrp="1" noChangeAspect="1"/>
          </p:cNvPicPr>
          <p:nvPr>
            <p:ph sz="half" idx="2"/>
          </p:nvPr>
        </p:nvPicPr>
        <p:blipFill>
          <a:blip r:embed="rId4"/>
          <a:stretch>
            <a:fillRect/>
          </a:stretch>
        </p:blipFill>
        <p:spPr>
          <a:xfrm>
            <a:off x="1005929" y="3065472"/>
            <a:ext cx="1200220" cy="1200220"/>
          </a:xfrm>
        </p:spPr>
      </p:pic>
      <p:pic>
        <p:nvPicPr>
          <p:cNvPr id="20" name="Picture 19">
            <a:extLst>
              <a:ext uri="{FF2B5EF4-FFF2-40B4-BE49-F238E27FC236}">
                <a16:creationId xmlns:a16="http://schemas.microsoft.com/office/drawing/2014/main" id="{62A0B203-2509-47E7-AF02-CED16B4CF18C}"/>
              </a:ext>
            </a:extLst>
          </p:cNvPr>
          <p:cNvPicPr>
            <a:picLocks noChangeAspect="1"/>
          </p:cNvPicPr>
          <p:nvPr/>
        </p:nvPicPr>
        <p:blipFill>
          <a:blip r:embed="rId5"/>
          <a:stretch>
            <a:fillRect/>
          </a:stretch>
        </p:blipFill>
        <p:spPr>
          <a:xfrm>
            <a:off x="6443419" y="3065910"/>
            <a:ext cx="1171739" cy="1171739"/>
          </a:xfrm>
          <a:prstGeom prst="rect">
            <a:avLst/>
          </a:prstGeom>
        </p:spPr>
      </p:pic>
      <p:sp>
        <p:nvSpPr>
          <p:cNvPr id="25" name="TextBox 24">
            <a:extLst>
              <a:ext uri="{FF2B5EF4-FFF2-40B4-BE49-F238E27FC236}">
                <a16:creationId xmlns:a16="http://schemas.microsoft.com/office/drawing/2014/main" id="{AE25869A-14FE-C5CA-37FE-A6996B245401}"/>
              </a:ext>
            </a:extLst>
          </p:cNvPr>
          <p:cNvSpPr txBox="1"/>
          <p:nvPr/>
        </p:nvSpPr>
        <p:spPr>
          <a:xfrm>
            <a:off x="21166" y="4614333"/>
            <a:ext cx="9101668" cy="2123658"/>
          </a:xfrm>
          <a:prstGeom prst="rect">
            <a:avLst/>
          </a:prstGeom>
          <a:noFill/>
        </p:spPr>
        <p:txBody>
          <a:bodyPr wrap="square">
            <a:spAutoFit/>
          </a:bodyPr>
          <a:lstStyle/>
          <a:p>
            <a:pPr algn="ctr"/>
            <a:r>
              <a:rPr lang="en-US" sz="6600" b="0" i="0" dirty="0">
                <a:ln w="12700">
                  <a:noFill/>
                </a:ln>
                <a:solidFill>
                  <a:schemeClr val="bg1"/>
                </a:solidFill>
                <a:effectLst/>
                <a:latin typeface="Brush Script MT" panose="03060802040406070304" pitchFamily="66" charset="0"/>
              </a:rPr>
              <a:t>"We will fail when we</a:t>
            </a:r>
          </a:p>
          <a:p>
            <a:pPr algn="ctr"/>
            <a:r>
              <a:rPr lang="en-US" sz="6600" b="0" i="0" dirty="0">
                <a:ln w="12700">
                  <a:noFill/>
                </a:ln>
                <a:solidFill>
                  <a:schemeClr val="bg1"/>
                </a:solidFill>
                <a:effectLst/>
                <a:latin typeface="Brush Script MT" panose="03060802040406070304" pitchFamily="66" charset="0"/>
              </a:rPr>
              <a:t>fail to try."</a:t>
            </a:r>
            <a:r>
              <a:rPr lang="en-US" sz="6600" b="0" i="0" dirty="0">
                <a:solidFill>
                  <a:schemeClr val="bg1"/>
                </a:solidFill>
                <a:effectLst/>
                <a:latin typeface="Brush Script MT" panose="03060802040406070304" pitchFamily="66" charset="0"/>
              </a:rPr>
              <a:t> </a:t>
            </a:r>
            <a:r>
              <a:rPr lang="en-US" sz="4400" b="0" i="1" dirty="0">
                <a:solidFill>
                  <a:schemeClr val="bg1"/>
                </a:solidFill>
                <a:effectLst/>
                <a:latin typeface="Brush Script MT" panose="03060802040406070304" pitchFamily="66" charset="0"/>
              </a:rPr>
              <a:t>—Rosa Parks</a:t>
            </a:r>
            <a:endParaRPr lang="en-US" sz="4400" dirty="0">
              <a:solidFill>
                <a:schemeClr val="bg1"/>
              </a:solidFill>
              <a:latin typeface="Brush Script MT" panose="03060802040406070304" pitchFamily="66" charset="0"/>
            </a:endParaRPr>
          </a:p>
        </p:txBody>
      </p:sp>
      <p:sp>
        <p:nvSpPr>
          <p:cNvPr id="26" name="Text Placeholder 2">
            <a:extLst>
              <a:ext uri="{FF2B5EF4-FFF2-40B4-BE49-F238E27FC236}">
                <a16:creationId xmlns:a16="http://schemas.microsoft.com/office/drawing/2014/main" id="{0749D9D9-5540-C40F-A979-012B66E50676}"/>
              </a:ext>
            </a:extLst>
          </p:cNvPr>
          <p:cNvSpPr txBox="1">
            <a:spLocks/>
          </p:cNvSpPr>
          <p:nvPr/>
        </p:nvSpPr>
        <p:spPr>
          <a:xfrm>
            <a:off x="758667" y="2323837"/>
            <a:ext cx="1629002" cy="823912"/>
          </a:xfrm>
          <a:prstGeom prst="rect">
            <a:avLst/>
          </a:prstGeom>
          <a:noFill/>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solidFill>
                  <a:sysClr val="windowText" lastClr="000000"/>
                </a:solidFill>
              </a:rPr>
              <a:t>Apple App Store</a:t>
            </a:r>
          </a:p>
        </p:txBody>
      </p:sp>
      <p:sp>
        <p:nvSpPr>
          <p:cNvPr id="27" name="Text Placeholder 2">
            <a:extLst>
              <a:ext uri="{FF2B5EF4-FFF2-40B4-BE49-F238E27FC236}">
                <a16:creationId xmlns:a16="http://schemas.microsoft.com/office/drawing/2014/main" id="{B9A0EB3D-07EC-35F5-4E2E-DED678AD8C5B}"/>
              </a:ext>
            </a:extLst>
          </p:cNvPr>
          <p:cNvSpPr txBox="1">
            <a:spLocks/>
          </p:cNvSpPr>
          <p:nvPr/>
        </p:nvSpPr>
        <p:spPr>
          <a:xfrm>
            <a:off x="2752323" y="2335934"/>
            <a:ext cx="1629002" cy="823912"/>
          </a:xfrm>
          <a:prstGeom prst="rect">
            <a:avLst/>
          </a:prstGeom>
          <a:noFill/>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solidFill>
                  <a:sysClr val="windowText" lastClr="000000"/>
                </a:solidFill>
              </a:rPr>
              <a:t>Google Play App Store</a:t>
            </a:r>
          </a:p>
        </p:txBody>
      </p:sp>
      <p:sp>
        <p:nvSpPr>
          <p:cNvPr id="29" name="Text Placeholder 2">
            <a:extLst>
              <a:ext uri="{FF2B5EF4-FFF2-40B4-BE49-F238E27FC236}">
                <a16:creationId xmlns:a16="http://schemas.microsoft.com/office/drawing/2014/main" id="{6805257E-25D5-6E25-9911-AFCA495FC8D7}"/>
              </a:ext>
            </a:extLst>
          </p:cNvPr>
          <p:cNvSpPr txBox="1">
            <a:spLocks/>
          </p:cNvSpPr>
          <p:nvPr/>
        </p:nvSpPr>
        <p:spPr>
          <a:xfrm>
            <a:off x="6214787" y="2324275"/>
            <a:ext cx="1629002" cy="823912"/>
          </a:xfrm>
          <a:prstGeom prst="rect">
            <a:avLst/>
          </a:prstGeom>
          <a:noFill/>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solidFill>
                  <a:sysClr val="windowText" lastClr="000000"/>
                </a:solidFill>
              </a:rPr>
              <a:t>Google Docs</a:t>
            </a:r>
          </a:p>
        </p:txBody>
      </p:sp>
      <p:pic>
        <p:nvPicPr>
          <p:cNvPr id="30" name="Picture 29">
            <a:extLst>
              <a:ext uri="{FF2B5EF4-FFF2-40B4-BE49-F238E27FC236}">
                <a16:creationId xmlns:a16="http://schemas.microsoft.com/office/drawing/2014/main" id="{15C4AA5E-85FB-976A-8272-68C4B6C71B74}"/>
              </a:ext>
            </a:extLst>
          </p:cNvPr>
          <p:cNvPicPr>
            <a:picLocks noChangeAspect="1"/>
          </p:cNvPicPr>
          <p:nvPr/>
        </p:nvPicPr>
        <p:blipFill>
          <a:blip r:embed="rId6"/>
          <a:stretch>
            <a:fillRect/>
          </a:stretch>
        </p:blipFill>
        <p:spPr>
          <a:xfrm>
            <a:off x="2933843" y="3065472"/>
            <a:ext cx="1171739" cy="1171739"/>
          </a:xfrm>
          <a:prstGeom prst="rect">
            <a:avLst/>
          </a:prstGeom>
        </p:spPr>
      </p:pic>
      <p:pic>
        <p:nvPicPr>
          <p:cNvPr id="35" name="Picture 34">
            <a:extLst>
              <a:ext uri="{FF2B5EF4-FFF2-40B4-BE49-F238E27FC236}">
                <a16:creationId xmlns:a16="http://schemas.microsoft.com/office/drawing/2014/main" id="{9BC955D7-852C-5C2A-DA07-EE4D4B0F0863}"/>
              </a:ext>
            </a:extLst>
          </p:cNvPr>
          <p:cNvPicPr>
            <a:picLocks noChangeAspect="1"/>
          </p:cNvPicPr>
          <p:nvPr/>
        </p:nvPicPr>
        <p:blipFill>
          <a:blip r:embed="rId7"/>
          <a:stretch>
            <a:fillRect/>
          </a:stretch>
        </p:blipFill>
        <p:spPr>
          <a:xfrm>
            <a:off x="872180" y="1552209"/>
            <a:ext cx="7399640" cy="807790"/>
          </a:xfrm>
          <a:prstGeom prst="rect">
            <a:avLst/>
          </a:prstGeom>
        </p:spPr>
      </p:pic>
      <p:pic>
        <p:nvPicPr>
          <p:cNvPr id="36" name="Picture 35">
            <a:extLst>
              <a:ext uri="{FF2B5EF4-FFF2-40B4-BE49-F238E27FC236}">
                <a16:creationId xmlns:a16="http://schemas.microsoft.com/office/drawing/2014/main" id="{337205FE-59B6-4C1C-0684-2D7759329C05}"/>
              </a:ext>
            </a:extLst>
          </p:cNvPr>
          <p:cNvPicPr>
            <a:picLocks noChangeAspect="1"/>
          </p:cNvPicPr>
          <p:nvPr/>
        </p:nvPicPr>
        <p:blipFill>
          <a:blip r:embed="rId8"/>
          <a:srcRect l="85098" t="16333"/>
          <a:stretch/>
        </p:blipFill>
        <p:spPr>
          <a:xfrm>
            <a:off x="4888172" y="1469470"/>
            <a:ext cx="619385" cy="933012"/>
          </a:xfrm>
          <a:prstGeom prst="rect">
            <a:avLst/>
          </a:prstGeom>
        </p:spPr>
      </p:pic>
      <p:grpSp>
        <p:nvGrpSpPr>
          <p:cNvPr id="37" name="Group 36">
            <a:extLst>
              <a:ext uri="{FF2B5EF4-FFF2-40B4-BE49-F238E27FC236}">
                <a16:creationId xmlns:a16="http://schemas.microsoft.com/office/drawing/2014/main" id="{1D29FD0D-5F38-94EF-32B4-401C1A26E15D}"/>
              </a:ext>
            </a:extLst>
          </p:cNvPr>
          <p:cNvGrpSpPr/>
          <p:nvPr/>
        </p:nvGrpSpPr>
        <p:grpSpPr>
          <a:xfrm>
            <a:off x="915270" y="1570576"/>
            <a:ext cx="857980" cy="752550"/>
            <a:chOff x="821267" y="2312573"/>
            <a:chExt cx="2175931" cy="2233084"/>
          </a:xfrm>
        </p:grpSpPr>
        <p:sp>
          <p:nvSpPr>
            <p:cNvPr id="38" name="Rectangle: Rounded Corners 37">
              <a:extLst>
                <a:ext uri="{FF2B5EF4-FFF2-40B4-BE49-F238E27FC236}">
                  <a16:creationId xmlns:a16="http://schemas.microsoft.com/office/drawing/2014/main" id="{94F4E45D-AB0C-4355-F3CB-2E91EC0215AF}"/>
                </a:ext>
              </a:extLst>
            </p:cNvPr>
            <p:cNvSpPr/>
            <p:nvPr/>
          </p:nvSpPr>
          <p:spPr>
            <a:xfrm>
              <a:off x="821267" y="2312573"/>
              <a:ext cx="2175931" cy="2233084"/>
            </a:xfrm>
            <a:prstGeom prst="roundRect">
              <a:avLst/>
            </a:prstGeom>
            <a:solidFill>
              <a:srgbClr val="3F7A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1D2D8C9D-B286-9551-27DA-21CFF5A307EC}"/>
                </a:ext>
              </a:extLst>
            </p:cNvPr>
            <p:cNvPicPr>
              <a:picLocks noChangeAspect="1"/>
            </p:cNvPicPr>
            <p:nvPr/>
          </p:nvPicPr>
          <p:blipFill>
            <a:blip r:embed="rId9"/>
            <a:stretch>
              <a:fillRect/>
            </a:stretch>
          </p:blipFill>
          <p:spPr>
            <a:xfrm>
              <a:off x="1203124" y="2774216"/>
              <a:ext cx="1531754" cy="1463168"/>
            </a:xfrm>
            <a:prstGeom prst="rect">
              <a:avLst/>
            </a:prstGeom>
          </p:spPr>
        </p:pic>
      </p:grpSp>
      <p:sp>
        <p:nvSpPr>
          <p:cNvPr id="40" name="Text Placeholder 20">
            <a:extLst>
              <a:ext uri="{FF2B5EF4-FFF2-40B4-BE49-F238E27FC236}">
                <a16:creationId xmlns:a16="http://schemas.microsoft.com/office/drawing/2014/main" id="{8B55F39B-71C8-182A-94FA-C87964E2CB8C}"/>
              </a:ext>
            </a:extLst>
          </p:cNvPr>
          <p:cNvSpPr txBox="1">
            <a:spLocks/>
          </p:cNvSpPr>
          <p:nvPr/>
        </p:nvSpPr>
        <p:spPr>
          <a:xfrm>
            <a:off x="5494143" y="1606296"/>
            <a:ext cx="1944517" cy="823912"/>
          </a:xfrm>
          <a:prstGeom prst="rect">
            <a:avLst/>
          </a:prstGeom>
        </p:spPr>
        <p:txBody>
          <a:bodyPr vert="horz" lIns="91440" tIns="45720" rIns="91440" bIns="45720" rtlCol="0" anchor="ctr">
            <a:normAutofit lnSpcReduction="10000"/>
          </a:bodyPr>
          <a:lst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bg1"/>
                </a:solidFill>
              </a:rPr>
              <a:t>Shop Blue</a:t>
            </a:r>
          </a:p>
          <a:p>
            <a:r>
              <a:rPr lang="en-US">
                <a:solidFill>
                  <a:schemeClr val="bg1"/>
                </a:solidFill>
              </a:rPr>
              <a:t>List</a:t>
            </a:r>
            <a:endParaRPr lang="en-US" dirty="0">
              <a:solidFill>
                <a:schemeClr val="bg1"/>
              </a:solidFill>
            </a:endParaRPr>
          </a:p>
        </p:txBody>
      </p:sp>
      <p:sp>
        <p:nvSpPr>
          <p:cNvPr id="41" name="Text Placeholder 2">
            <a:extLst>
              <a:ext uri="{FF2B5EF4-FFF2-40B4-BE49-F238E27FC236}">
                <a16:creationId xmlns:a16="http://schemas.microsoft.com/office/drawing/2014/main" id="{1BEF68B7-03AF-C811-B5D4-7F629A1960BF}"/>
              </a:ext>
            </a:extLst>
          </p:cNvPr>
          <p:cNvSpPr txBox="1">
            <a:spLocks/>
          </p:cNvSpPr>
          <p:nvPr/>
        </p:nvSpPr>
        <p:spPr>
          <a:xfrm>
            <a:off x="1806209" y="1578570"/>
            <a:ext cx="2384560" cy="823912"/>
          </a:xfrm>
          <a:prstGeom prst="rect">
            <a:avLst/>
          </a:prstGeom>
          <a:noFill/>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bg1"/>
                </a:solidFill>
              </a:rPr>
              <a:t>Good Unites Us App</a:t>
            </a:r>
            <a:endParaRPr lang="en-US" dirty="0">
              <a:solidFill>
                <a:schemeClr val="bg1"/>
              </a:solidFill>
            </a:endParaRPr>
          </a:p>
        </p:txBody>
      </p:sp>
    </p:spTree>
    <p:extLst>
      <p:ext uri="{BB962C8B-B14F-4D97-AF65-F5344CB8AC3E}">
        <p14:creationId xmlns:p14="http://schemas.microsoft.com/office/powerpoint/2010/main" val="2182112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0BF20A-6FEF-4039-A164-643BFB2A5564}">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238</TotalTime>
  <Words>303</Words>
  <Application>Microsoft Office PowerPoint</Application>
  <PresentationFormat>Letter Paper (8.5x11 in)</PresentationFormat>
  <Paragraphs>29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Brush Script MT</vt:lpstr>
      <vt:lpstr>Office Theme</vt:lpstr>
      <vt:lpstr>PowerPoint Presentation</vt:lpstr>
      <vt:lpstr>Tools for Supporting Democracy Through Spending Wisely</vt:lpstr>
      <vt:lpstr>Tools for Supporting Democracy Through Spending Wisely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Phillips</dc:creator>
  <cp:lastModifiedBy>Wesley Madere</cp:lastModifiedBy>
  <cp:revision>2</cp:revision>
  <dcterms:created xsi:type="dcterms:W3CDTF">2025-03-03T16:47:10Z</dcterms:created>
  <dcterms:modified xsi:type="dcterms:W3CDTF">2025-03-19T12:24:45Z</dcterms:modified>
</cp:coreProperties>
</file>